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17" r:id="rId5"/>
    <p:sldId id="307" r:id="rId6"/>
    <p:sldId id="308" r:id="rId7"/>
    <p:sldId id="278" r:id="rId8"/>
    <p:sldId id="326" r:id="rId9"/>
    <p:sldId id="325" r:id="rId10"/>
    <p:sldId id="319" r:id="rId11"/>
    <p:sldId id="309" r:id="rId12"/>
    <p:sldId id="318" r:id="rId13"/>
    <p:sldId id="320" r:id="rId14"/>
    <p:sldId id="321" r:id="rId15"/>
    <p:sldId id="322" r:id="rId16"/>
    <p:sldId id="323" r:id="rId17"/>
    <p:sldId id="32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725DB-CF2C-4D17-8300-58100C659250}" v="20" dt="2024-04-27T00:27:01.137"/>
  </p1510:revLst>
</p1510:revInfo>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405" autoAdjust="0"/>
  </p:normalViewPr>
  <p:slideViewPr>
    <p:cSldViewPr snapToGrid="0">
      <p:cViewPr varScale="1">
        <p:scale>
          <a:sx n="59" d="100"/>
          <a:sy n="59" d="100"/>
        </p:scale>
        <p:origin x="964" y="52"/>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5/3/2024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5/3/2024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mailto::kmokt1@unh.newhaven.edu" TargetMode="External"/><Relationship Id="rId2" Type="http://schemas.openxmlformats.org/officeDocument/2006/relationships/hyperlink" Target="mailto:akata4@unh.newhaven.edu"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914400"/>
            <a:ext cx="10360152" cy="5029200"/>
          </a:xfrm>
        </p:spPr>
        <p:txBody>
          <a:bodyPr anchor="ctr"/>
          <a:lstStyle/>
          <a:p>
            <a:r>
              <a:rPr lang="en-US" sz="8000" b="0" i="0" dirty="0">
                <a:solidFill>
                  <a:schemeClr val="tx1">
                    <a:lumMod val="50000"/>
                  </a:schemeClr>
                </a:solidFill>
                <a:effectLst/>
                <a:latin typeface="Times New Roman" panose="02020603050405020304" pitchFamily="18" charset="0"/>
                <a:cs typeface="Times New Roman" panose="02020603050405020304" pitchFamily="18" charset="0"/>
              </a:rPr>
              <a:t>Disease Prediction Using Machine Learning</a:t>
            </a:r>
            <a:endParaRPr lang="en-US" sz="8000" dirty="0">
              <a:solidFill>
                <a:schemeClr val="tx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3705FEF-05FB-3164-43BF-F5DF366ABC1F}"/>
              </a:ext>
            </a:extLst>
          </p:cNvPr>
          <p:cNvPicPr>
            <a:picLocks noChangeAspect="1"/>
          </p:cNvPicPr>
          <p:nvPr/>
        </p:nvPicPr>
        <p:blipFill>
          <a:blip r:embed="rId2"/>
          <a:stretch>
            <a:fillRect/>
          </a:stretch>
        </p:blipFill>
        <p:spPr>
          <a:xfrm>
            <a:off x="68276" y="82296"/>
            <a:ext cx="5486400" cy="3429000"/>
          </a:xfrm>
          <a:prstGeom prst="rect">
            <a:avLst/>
          </a:prstGeom>
        </p:spPr>
      </p:pic>
      <p:pic>
        <p:nvPicPr>
          <p:cNvPr id="20" name="Picture 19">
            <a:extLst>
              <a:ext uri="{FF2B5EF4-FFF2-40B4-BE49-F238E27FC236}">
                <a16:creationId xmlns:a16="http://schemas.microsoft.com/office/drawing/2014/main" id="{7719A6D0-5F06-1034-3BB4-5697134E4AFB}"/>
              </a:ext>
            </a:extLst>
          </p:cNvPr>
          <p:cNvPicPr>
            <a:picLocks noChangeAspect="1"/>
          </p:cNvPicPr>
          <p:nvPr/>
        </p:nvPicPr>
        <p:blipFill>
          <a:blip r:embed="rId3"/>
          <a:stretch>
            <a:fillRect/>
          </a:stretch>
        </p:blipFill>
        <p:spPr>
          <a:xfrm>
            <a:off x="5669280" y="0"/>
            <a:ext cx="5913120" cy="3511296"/>
          </a:xfrm>
          <a:prstGeom prst="rect">
            <a:avLst/>
          </a:prstGeom>
        </p:spPr>
      </p:pic>
      <p:pic>
        <p:nvPicPr>
          <p:cNvPr id="22" name="Picture 21">
            <a:extLst>
              <a:ext uri="{FF2B5EF4-FFF2-40B4-BE49-F238E27FC236}">
                <a16:creationId xmlns:a16="http://schemas.microsoft.com/office/drawing/2014/main" id="{737C77C7-908E-3E1C-0270-C797C3A1C4F0}"/>
              </a:ext>
            </a:extLst>
          </p:cNvPr>
          <p:cNvPicPr>
            <a:picLocks noChangeAspect="1"/>
          </p:cNvPicPr>
          <p:nvPr/>
        </p:nvPicPr>
        <p:blipFill>
          <a:blip r:embed="rId4"/>
          <a:stretch>
            <a:fillRect/>
          </a:stretch>
        </p:blipFill>
        <p:spPr>
          <a:xfrm>
            <a:off x="68277" y="3595116"/>
            <a:ext cx="5486400" cy="3180588"/>
          </a:xfrm>
          <a:prstGeom prst="rect">
            <a:avLst/>
          </a:prstGeom>
        </p:spPr>
      </p:pic>
      <p:pic>
        <p:nvPicPr>
          <p:cNvPr id="24" name="Picture 23">
            <a:extLst>
              <a:ext uri="{FF2B5EF4-FFF2-40B4-BE49-F238E27FC236}">
                <a16:creationId xmlns:a16="http://schemas.microsoft.com/office/drawing/2014/main" id="{74244467-E2BB-46D4-A16F-75AE0371C909}"/>
              </a:ext>
            </a:extLst>
          </p:cNvPr>
          <p:cNvPicPr>
            <a:picLocks noChangeAspect="1"/>
          </p:cNvPicPr>
          <p:nvPr/>
        </p:nvPicPr>
        <p:blipFill>
          <a:blip r:embed="rId5"/>
          <a:stretch>
            <a:fillRect/>
          </a:stretch>
        </p:blipFill>
        <p:spPr>
          <a:xfrm>
            <a:off x="5669280" y="3595115"/>
            <a:ext cx="5989320" cy="3180588"/>
          </a:xfrm>
          <a:prstGeom prst="rect">
            <a:avLst/>
          </a:prstGeom>
        </p:spPr>
      </p:pic>
    </p:spTree>
    <p:extLst>
      <p:ext uri="{BB962C8B-B14F-4D97-AF65-F5344CB8AC3E}">
        <p14:creationId xmlns:p14="http://schemas.microsoft.com/office/powerpoint/2010/main" val="841784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8EDFB2-A3BF-BE70-6E94-82044A53A625}"/>
              </a:ext>
            </a:extLst>
          </p:cNvPr>
          <p:cNvPicPr>
            <a:picLocks noChangeAspect="1"/>
          </p:cNvPicPr>
          <p:nvPr/>
        </p:nvPicPr>
        <p:blipFill>
          <a:blip r:embed="rId2"/>
          <a:stretch>
            <a:fillRect/>
          </a:stretch>
        </p:blipFill>
        <p:spPr>
          <a:xfrm>
            <a:off x="0" y="91440"/>
            <a:ext cx="5568696" cy="3090672"/>
          </a:xfrm>
          <a:prstGeom prst="rect">
            <a:avLst/>
          </a:prstGeom>
        </p:spPr>
      </p:pic>
      <p:pic>
        <p:nvPicPr>
          <p:cNvPr id="6" name="Picture 5">
            <a:extLst>
              <a:ext uri="{FF2B5EF4-FFF2-40B4-BE49-F238E27FC236}">
                <a16:creationId xmlns:a16="http://schemas.microsoft.com/office/drawing/2014/main" id="{B228B9D6-46A2-E45B-B75E-667BF4086AA2}"/>
              </a:ext>
            </a:extLst>
          </p:cNvPr>
          <p:cNvPicPr>
            <a:picLocks noChangeAspect="1"/>
          </p:cNvPicPr>
          <p:nvPr/>
        </p:nvPicPr>
        <p:blipFill>
          <a:blip r:embed="rId3"/>
          <a:stretch>
            <a:fillRect/>
          </a:stretch>
        </p:blipFill>
        <p:spPr>
          <a:xfrm>
            <a:off x="7402373" y="1463040"/>
            <a:ext cx="4789627" cy="2953512"/>
          </a:xfrm>
          <a:prstGeom prst="rect">
            <a:avLst/>
          </a:prstGeom>
        </p:spPr>
      </p:pic>
      <p:pic>
        <p:nvPicPr>
          <p:cNvPr id="8" name="Picture 7">
            <a:extLst>
              <a:ext uri="{FF2B5EF4-FFF2-40B4-BE49-F238E27FC236}">
                <a16:creationId xmlns:a16="http://schemas.microsoft.com/office/drawing/2014/main" id="{AAF345B4-7554-6E65-E710-EAA9CA9A5158}"/>
              </a:ext>
            </a:extLst>
          </p:cNvPr>
          <p:cNvPicPr>
            <a:picLocks noChangeAspect="1"/>
          </p:cNvPicPr>
          <p:nvPr/>
        </p:nvPicPr>
        <p:blipFill rotWithShape="1">
          <a:blip r:embed="rId4"/>
          <a:srcRect l="7898" t="41853" r="6652" b="7516"/>
          <a:stretch/>
        </p:blipFill>
        <p:spPr>
          <a:xfrm>
            <a:off x="0" y="3291840"/>
            <a:ext cx="7257857" cy="3182113"/>
          </a:xfrm>
          <a:prstGeom prst="rect">
            <a:avLst/>
          </a:prstGeom>
        </p:spPr>
      </p:pic>
    </p:spTree>
    <p:extLst>
      <p:ext uri="{BB962C8B-B14F-4D97-AF65-F5344CB8AC3E}">
        <p14:creationId xmlns:p14="http://schemas.microsoft.com/office/powerpoint/2010/main" val="257282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8CB10A-8AC7-313A-5787-1B2186B9A245}"/>
              </a:ext>
            </a:extLst>
          </p:cNvPr>
          <p:cNvSpPr txBox="1"/>
          <p:nvPr/>
        </p:nvSpPr>
        <p:spPr>
          <a:xfrm>
            <a:off x="1234440" y="2596896"/>
            <a:ext cx="9317736" cy="2677656"/>
          </a:xfrm>
          <a:prstGeom prst="rect">
            <a:avLst/>
          </a:prstGeom>
          <a:noFill/>
        </p:spPr>
        <p:txBody>
          <a:bodyPr wrap="square">
            <a:spAutoFit/>
          </a:bodyPr>
          <a:lstStyle/>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By predicting diseases early, patients can receive timely treatment and care, leading to better health outcomes and potentially saving lives.</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We can provide personalized medicines tailoring treatment plans based on individual patient characteristics and disease risks can lead to more effective and required interventions.</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Develop a user-friendly interface for health care professionals to easily interpret and interact with predictive models.</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E645162-FF1C-7366-69F8-6086D10D9FBE}"/>
              </a:ext>
            </a:extLst>
          </p:cNvPr>
          <p:cNvSpPr txBox="1"/>
          <p:nvPr/>
        </p:nvSpPr>
        <p:spPr>
          <a:xfrm>
            <a:off x="1012698" y="743450"/>
            <a:ext cx="6103620" cy="646331"/>
          </a:xfrm>
          <a:prstGeom prst="rect">
            <a:avLst/>
          </a:prstGeom>
          <a:noFill/>
        </p:spPr>
        <p:txBody>
          <a:bodyPr wrap="square">
            <a:spAutoFit/>
          </a:bodyPr>
          <a:lstStyle/>
          <a:p>
            <a:r>
              <a:rPr lang="en-US" sz="3600" b="1" i="0" dirty="0">
                <a:solidFill>
                  <a:srgbClr val="0D0D0D"/>
                </a:solidFill>
                <a:effectLst/>
                <a:latin typeface="Times New Roman" panose="02020603050405020304" pitchFamily="18" charset="0"/>
                <a:cs typeface="Times New Roman" panose="02020603050405020304" pitchFamily="18" charset="0"/>
              </a:rPr>
              <a:t>Recommendations:</a:t>
            </a:r>
            <a:r>
              <a:rPr lang="en-US" sz="3600"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6404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8CF8-D764-4F89-0ACC-73962D248099}"/>
              </a:ext>
            </a:extLst>
          </p:cNvPr>
          <p:cNvSpPr>
            <a:spLocks noGrp="1"/>
          </p:cNvSpPr>
          <p:nvPr>
            <p:ph type="title" idx="4294967295"/>
          </p:nvPr>
        </p:nvSpPr>
        <p:spPr>
          <a:xfrm>
            <a:off x="630936" y="745346"/>
            <a:ext cx="10360025" cy="914400"/>
          </a:xfrm>
        </p:spPr>
        <p:txBody>
          <a:bodyPr/>
          <a:lstStyle/>
          <a:p>
            <a:r>
              <a:rPr lang="en-IN" sz="3600" dirty="0">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D6CFC28B-9F81-FAA7-82C0-D67319B982D8}"/>
              </a:ext>
            </a:extLst>
          </p:cNvPr>
          <p:cNvSpPr txBox="1"/>
          <p:nvPr/>
        </p:nvSpPr>
        <p:spPr>
          <a:xfrm>
            <a:off x="1033272" y="2110014"/>
            <a:ext cx="10725912" cy="2554545"/>
          </a:xfrm>
          <a:prstGeom prst="rect">
            <a:avLst/>
          </a:prstGeom>
          <a:noFill/>
        </p:spPr>
        <p:txBody>
          <a:bodyPr wrap="square">
            <a:spAutoFit/>
          </a:bodyPr>
          <a:lstStyle/>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Machine learning shows great promise in revolutionizing disease prediction and proactive healthcare. Advanced algorithms and rich datasets enable early identification of disease risks, leading to better patient outcomes. </a:t>
            </a:r>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Early detection and personalized intervention are crucial in reducing disease burden and saving lives. Continued research and implementation of machine learning-based models are essential for enhancing clinical decision-making and shaping the future of medicine.</a:t>
            </a:r>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Integration of machine learning technologies is key to achieving more efficient and effective healthcare delivery, ushering in a new era of preventive healthcare.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2714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FE1A1D-A2DB-5CB5-3177-C0E0D3144217}"/>
              </a:ext>
            </a:extLst>
          </p:cNvPr>
          <p:cNvSpPr txBox="1"/>
          <p:nvPr/>
        </p:nvSpPr>
        <p:spPr>
          <a:xfrm>
            <a:off x="1206246" y="2695694"/>
            <a:ext cx="6103620" cy="1015663"/>
          </a:xfrm>
          <a:prstGeom prst="rect">
            <a:avLst/>
          </a:prstGeom>
          <a:noFill/>
        </p:spPr>
        <p:txBody>
          <a:bodyPr wrap="square">
            <a:spAutoFit/>
          </a:bodyPr>
          <a:lstStyle/>
          <a:p>
            <a:r>
              <a:rPr lang="en-IN" sz="6000" dirty="0">
                <a:latin typeface="Times New Roman" panose="02020603050405020304" pitchFamily="18" charset="0"/>
                <a:cs typeface="Times New Roman" panose="02020603050405020304" pitchFamily="18" charset="0"/>
              </a:rPr>
              <a:t>THANK YOU</a:t>
            </a:r>
            <a:endParaRPr lang="en-IN" sz="6000" dirty="0"/>
          </a:p>
        </p:txBody>
      </p:sp>
      <p:sp>
        <p:nvSpPr>
          <p:cNvPr id="8" name="TextBox 7">
            <a:extLst>
              <a:ext uri="{FF2B5EF4-FFF2-40B4-BE49-F238E27FC236}">
                <a16:creationId xmlns:a16="http://schemas.microsoft.com/office/drawing/2014/main" id="{85F9A1C6-2648-D2F5-0A18-9780ADED3A39}"/>
              </a:ext>
            </a:extLst>
          </p:cNvPr>
          <p:cNvSpPr txBox="1"/>
          <p:nvPr/>
        </p:nvSpPr>
        <p:spPr>
          <a:xfrm>
            <a:off x="3986784" y="4599432"/>
            <a:ext cx="6283452" cy="1477328"/>
          </a:xfrm>
          <a:prstGeom prst="rect">
            <a:avLst/>
          </a:prstGeom>
          <a:noFill/>
        </p:spPr>
        <p:txBody>
          <a:bodyPr wrap="square">
            <a:spAutoFit/>
          </a:bodyPr>
          <a:lstStyle/>
          <a:p>
            <a:r>
              <a:rPr lang="en-IN" dirty="0">
                <a:solidFill>
                  <a:schemeClr val="tx1">
                    <a:lumMod val="50000"/>
                  </a:schemeClr>
                </a:solidFill>
                <a:latin typeface="Times New Roman" panose="02020603050405020304" pitchFamily="18" charset="0"/>
                <a:cs typeface="Times New Roman" panose="02020603050405020304" pitchFamily="18" charset="0"/>
              </a:rPr>
              <a:t>ANUSHA KATAPALLY</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hlinkClick r:id="rId2"/>
              </a:rPr>
              <a:t>akata4@unh.newhaven.edu</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br>
              <a:rPr lang="en-IN" dirty="0">
                <a:latin typeface="Times New Roman" panose="02020603050405020304" pitchFamily="18" charset="0"/>
                <a:cs typeface="Times New Roman" panose="02020603050405020304" pitchFamily="18" charset="0"/>
              </a:rPr>
            </a:br>
            <a:r>
              <a:rPr lang="en-IN" dirty="0">
                <a:solidFill>
                  <a:schemeClr val="tx1">
                    <a:lumMod val="50000"/>
                  </a:schemeClr>
                </a:solidFill>
                <a:latin typeface="Times New Roman" panose="02020603050405020304" pitchFamily="18" charset="0"/>
                <a:cs typeface="Times New Roman" panose="02020603050405020304" pitchFamily="18" charset="0"/>
              </a:rPr>
              <a:t>KAVYA SREE MOKTALA</a:t>
            </a:r>
          </a:p>
          <a:p>
            <a:r>
              <a:rPr lang="en-IN" dirty="0">
                <a:latin typeface="Times New Roman" panose="02020603050405020304" pitchFamily="18" charset="0"/>
                <a:cs typeface="Times New Roman" panose="02020603050405020304" pitchFamily="18" charset="0"/>
                <a:hlinkClick r:id="rId3"/>
              </a:rPr>
              <a:t>kmokt1@unh.newhaven.edu</a:t>
            </a:r>
            <a:endParaRPr lang="en-IN" dirty="0"/>
          </a:p>
        </p:txBody>
      </p:sp>
    </p:spTree>
    <p:extLst>
      <p:ext uri="{BB962C8B-B14F-4D97-AF65-F5344CB8AC3E}">
        <p14:creationId xmlns:p14="http://schemas.microsoft.com/office/powerpoint/2010/main" val="184902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5641848" cy="5029200"/>
          </a:xfrm>
        </p:spPr>
        <p:txBody>
          <a:bodyPr/>
          <a:lstStyle/>
          <a:p>
            <a:r>
              <a:rPr lang="en-US" sz="3600" dirty="0">
                <a:solidFill>
                  <a:schemeClr val="bg1"/>
                </a:solidFill>
                <a:latin typeface="Times New Roman" panose="02020603050405020304" pitchFamily="18" charset="0"/>
                <a:cs typeface="Times New Roman" panose="02020603050405020304" pitchFamily="18" charset="0"/>
              </a:rPr>
              <a:t>Agenda</a:t>
            </a:r>
          </a:p>
        </p:txBody>
      </p:sp>
      <p:sp>
        <p:nvSpPr>
          <p:cNvPr id="10" name="TextBox 9">
            <a:extLst>
              <a:ext uri="{FF2B5EF4-FFF2-40B4-BE49-F238E27FC236}">
                <a16:creationId xmlns:a16="http://schemas.microsoft.com/office/drawing/2014/main" id="{014C303E-9D7D-6652-F089-0736548BA434}"/>
              </a:ext>
            </a:extLst>
          </p:cNvPr>
          <p:cNvSpPr txBox="1"/>
          <p:nvPr/>
        </p:nvSpPr>
        <p:spPr>
          <a:xfrm>
            <a:off x="7537704" y="1467915"/>
            <a:ext cx="4334256" cy="4708981"/>
          </a:xfrm>
          <a:prstGeom prst="rect">
            <a:avLst/>
          </a:prstGeom>
          <a:noFill/>
        </p:spPr>
        <p:txBody>
          <a:bodyPr wrap="square">
            <a:spAutoFit/>
          </a:bodyPr>
          <a:lstStyle/>
          <a:p>
            <a:pPr algn="l"/>
            <a:r>
              <a:rPr lang="en-US" sz="2000" b="0" i="0" dirty="0">
                <a:solidFill>
                  <a:srgbClr val="0D0D0D"/>
                </a:solidFill>
                <a:effectLst/>
                <a:latin typeface="Times New Roman" panose="02020603050405020304" pitchFamily="18" charset="0"/>
                <a:cs typeface="Times New Roman" panose="02020603050405020304" pitchFamily="18" charset="0"/>
              </a:rPr>
              <a:t>Executive</a:t>
            </a:r>
            <a:r>
              <a:rPr lang="en-US" sz="2000" dirty="0">
                <a:solidFill>
                  <a:srgbClr val="0D0D0D"/>
                </a:solidFill>
                <a:latin typeface="Times New Roman" panose="02020603050405020304" pitchFamily="18" charset="0"/>
                <a:cs typeface="Times New Roman" panose="02020603050405020304" pitchFamily="18" charset="0"/>
              </a:rPr>
              <a:t> </a:t>
            </a:r>
            <a:r>
              <a:rPr lang="en-US" sz="2000" b="0" i="0" dirty="0">
                <a:solidFill>
                  <a:srgbClr val="0D0D0D"/>
                </a:solidFill>
                <a:effectLst/>
                <a:latin typeface="Times New Roman" panose="02020603050405020304" pitchFamily="18" charset="0"/>
                <a:cs typeface="Times New Roman" panose="02020603050405020304" pitchFamily="18" charset="0"/>
              </a:rPr>
              <a:t>Summary</a:t>
            </a:r>
          </a:p>
          <a:p>
            <a:pPr algn="l"/>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r>
              <a:rPr lang="en-US" sz="2000" b="0" i="0" dirty="0">
                <a:solidFill>
                  <a:srgbClr val="0D0D0D"/>
                </a:solidFill>
                <a:effectLst/>
                <a:latin typeface="Times New Roman" panose="02020603050405020304" pitchFamily="18" charset="0"/>
                <a:cs typeface="Times New Roman" panose="02020603050405020304" pitchFamily="18" charset="0"/>
              </a:rPr>
              <a:t>Introduction</a:t>
            </a:r>
          </a:p>
          <a:p>
            <a:pPr algn="l"/>
            <a:endParaRPr lang="en-US" sz="2000" dirty="0">
              <a:solidFill>
                <a:srgbClr val="0D0D0D"/>
              </a:solidFill>
              <a:latin typeface="Times New Roman" panose="02020603050405020304" pitchFamily="18" charset="0"/>
              <a:cs typeface="Times New Roman" panose="02020603050405020304" pitchFamily="18" charset="0"/>
            </a:endParaRPr>
          </a:p>
          <a:p>
            <a:pPr algn="l"/>
            <a:r>
              <a:rPr lang="en-US" sz="2000" dirty="0">
                <a:solidFill>
                  <a:srgbClr val="0D0D0D"/>
                </a:solidFill>
                <a:latin typeface="Times New Roman" panose="02020603050405020304" pitchFamily="18" charset="0"/>
                <a:cs typeface="Times New Roman" panose="02020603050405020304" pitchFamily="18" charset="0"/>
              </a:rPr>
              <a:t>Approach</a:t>
            </a:r>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r>
              <a:rPr lang="en-US" sz="2000" b="0" i="0" dirty="0">
                <a:solidFill>
                  <a:srgbClr val="0D0D0D"/>
                </a:solidFill>
                <a:effectLst/>
                <a:latin typeface="Times New Roman" panose="02020603050405020304" pitchFamily="18" charset="0"/>
                <a:cs typeface="Times New Roman" panose="02020603050405020304" pitchFamily="18" charset="0"/>
              </a:rPr>
              <a:t>Methodology</a:t>
            </a:r>
          </a:p>
          <a:p>
            <a:pPr algn="l"/>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r>
              <a:rPr lang="en-US" sz="2000" b="0" i="0" dirty="0">
                <a:solidFill>
                  <a:srgbClr val="0D0D0D"/>
                </a:solidFill>
                <a:effectLst/>
                <a:latin typeface="Times New Roman" panose="02020603050405020304" pitchFamily="18" charset="0"/>
                <a:cs typeface="Times New Roman" panose="02020603050405020304" pitchFamily="18" charset="0"/>
              </a:rPr>
              <a:t>Results</a:t>
            </a:r>
          </a:p>
          <a:p>
            <a:pPr algn="l"/>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r>
              <a:rPr lang="en-US" sz="2000" b="0" i="0" dirty="0">
                <a:solidFill>
                  <a:srgbClr val="0D0D0D"/>
                </a:solidFill>
                <a:effectLst/>
                <a:latin typeface="Times New Roman" panose="02020603050405020304" pitchFamily="18" charset="0"/>
                <a:cs typeface="Times New Roman" panose="02020603050405020304" pitchFamily="18" charset="0"/>
              </a:rPr>
              <a:t>Discussion</a:t>
            </a:r>
          </a:p>
          <a:p>
            <a:pPr algn="l"/>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r>
              <a:rPr lang="en-US" sz="2000" b="0" i="0" dirty="0">
                <a:solidFill>
                  <a:srgbClr val="0D0D0D"/>
                </a:solidFill>
                <a:effectLst/>
                <a:latin typeface="Times New Roman" panose="02020603050405020304" pitchFamily="18" charset="0"/>
                <a:cs typeface="Times New Roman" panose="02020603050405020304" pitchFamily="18" charset="0"/>
              </a:rPr>
              <a:t>Recommendations</a:t>
            </a:r>
          </a:p>
          <a:p>
            <a:pPr algn="l"/>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r>
              <a:rPr lang="en-US" sz="2000" b="0" i="0" dirty="0">
                <a:solidFill>
                  <a:srgbClr val="0D0D0D"/>
                </a:solidFill>
                <a:effectLst/>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586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740664" y="365760"/>
            <a:ext cx="5641848" cy="5029200"/>
          </a:xfrm>
        </p:spPr>
        <p:txBody>
          <a:bodyPr/>
          <a:lstStyle/>
          <a:p>
            <a:r>
              <a:rPr lang="en-US" sz="2800" b="1" i="0" dirty="0">
                <a:solidFill>
                  <a:srgbClr val="0D0D0D"/>
                </a:solidFill>
                <a:effectLst/>
                <a:latin typeface="Times New Roman" panose="02020603050405020304" pitchFamily="18" charset="0"/>
                <a:cs typeface="Times New Roman" panose="02020603050405020304" pitchFamily="18" charset="0"/>
              </a:rPr>
              <a:t>Executive Summary or Abstract</a:t>
            </a:r>
            <a:r>
              <a:rPr lang="en-US" sz="2800" b="0" i="0" dirty="0">
                <a:solidFill>
                  <a:srgbClr val="0D0D0D"/>
                </a:solidFill>
                <a:effectLst/>
                <a:latin typeface="Times New Roman" panose="02020603050405020304" pitchFamily="18" charset="0"/>
                <a:cs typeface="Times New Roman" panose="02020603050405020304" pitchFamily="18" charset="0"/>
              </a:rPr>
              <a:t> </a:t>
            </a:r>
            <a:br>
              <a:rPr lang="en-US" sz="2000" b="0" i="0" dirty="0">
                <a:solidFill>
                  <a:srgbClr val="0D0D0D"/>
                </a:solidFill>
                <a:effectLst/>
                <a:latin typeface="Times New Roman" panose="02020603050405020304" pitchFamily="18" charset="0"/>
                <a:cs typeface="Times New Roman" panose="02020603050405020304" pitchFamily="18" charset="0"/>
              </a:rPr>
            </a:br>
            <a:br>
              <a:rPr lang="en-US" sz="2000" b="0" i="0" dirty="0">
                <a:solidFill>
                  <a:srgbClr val="0D0D0D"/>
                </a:solidFill>
                <a:effectLst/>
                <a:latin typeface="Times New Roman" panose="02020603050405020304" pitchFamily="18" charset="0"/>
                <a:cs typeface="Times New Roman" panose="02020603050405020304" pitchFamily="18" charset="0"/>
              </a:rPr>
            </a:br>
            <a:br>
              <a:rPr lang="en-US" sz="2000" b="0" i="0" dirty="0">
                <a:solidFill>
                  <a:srgbClr val="0D0D0D"/>
                </a:solidFill>
                <a:effectLst/>
                <a:latin typeface="Times New Roman" panose="02020603050405020304" pitchFamily="18" charset="0"/>
                <a:cs typeface="Times New Roman" panose="02020603050405020304" pitchFamily="18" charset="0"/>
              </a:rPr>
            </a:br>
            <a:br>
              <a:rPr lang="en-US" sz="2000" b="0" i="0" dirty="0">
                <a:solidFill>
                  <a:srgbClr val="0D0D0D"/>
                </a:solidFill>
                <a:effectLst/>
                <a:latin typeface="Times New Roman" panose="02020603050405020304" pitchFamily="18" charset="0"/>
                <a:cs typeface="Times New Roman" panose="02020603050405020304" pitchFamily="18" charset="0"/>
              </a:rPr>
            </a:br>
            <a:r>
              <a:rPr lang="en-US" sz="2400" b="0" i="0" dirty="0">
                <a:solidFill>
                  <a:srgbClr val="0D0D0D"/>
                </a:solidFill>
                <a:effectLst/>
                <a:latin typeface="Times New Roman" panose="02020603050405020304" pitchFamily="18" charset="0"/>
                <a:cs typeface="Times New Roman" panose="02020603050405020304" pitchFamily="18" charset="0"/>
              </a:rPr>
              <a:t>The executive summary provides a concise overview of the entire project, summarizing its objectives, methodology, key findings, and recommendations. It highlights the significance of disease prediction using machine learning techniques and outlines the main contributions of the project.</a:t>
            </a:r>
            <a:endParaRPr lang="en-US" sz="2400" dirty="0">
              <a:latin typeface="Times New Roman" panose="02020603050405020304" pitchFamily="18" charset="0"/>
              <a:cs typeface="Times New Roman" panose="02020603050405020304" pitchFamily="18" charset="0"/>
            </a:endParaRPr>
          </a:p>
        </p:txBody>
      </p:sp>
      <p:pic>
        <p:nvPicPr>
          <p:cNvPr id="11" name="Picture Placeholder 10">
            <a:extLst>
              <a:ext uri="{FF2B5EF4-FFF2-40B4-BE49-F238E27FC236}">
                <a16:creationId xmlns:a16="http://schemas.microsoft.com/office/drawing/2014/main" id="{D2B3DB7B-9E7A-C49A-81B2-778BD0BF67C1}"/>
              </a:ext>
            </a:extLst>
          </p:cNvPr>
          <p:cNvPicPr>
            <a:picLocks noGrp="1" noChangeAspect="1"/>
          </p:cNvPicPr>
          <p:nvPr>
            <p:ph type="pic" idx="1"/>
          </p:nvPr>
        </p:nvPicPr>
        <p:blipFill>
          <a:blip r:embed="rId3"/>
          <a:srcRect l="31821" r="31821"/>
          <a:stretch>
            <a:fillRect/>
          </a:stretch>
        </p:blipFill>
        <p:spPr>
          <a:xfrm>
            <a:off x="7511669" y="-100584"/>
            <a:ext cx="4790059" cy="6587067"/>
          </a:xfrm>
        </p:spPr>
      </p:pic>
    </p:spTree>
    <p:extLst>
      <p:ext uri="{BB962C8B-B14F-4D97-AF65-F5344CB8AC3E}">
        <p14:creationId xmlns:p14="http://schemas.microsoft.com/office/powerpoint/2010/main" val="222232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669989" y="2761488"/>
            <a:ext cx="8336851" cy="2029968"/>
          </a:xfrm>
        </p:spPr>
        <p:txBody>
          <a:bodyPr anchor="b"/>
          <a:lstStyle/>
          <a:p>
            <a:r>
              <a:rPr lang="en-US" sz="2400" dirty="0">
                <a:latin typeface="Times New Roman" panose="02020603050405020304" pitchFamily="18" charset="0"/>
                <a:cs typeface="Times New Roman" panose="02020603050405020304" pitchFamily="18" charset="0"/>
              </a:rPr>
              <a:t> </a:t>
            </a:r>
            <a:r>
              <a:rPr lang="en-US" sz="2400" b="0" i="0" dirty="0">
                <a:solidFill>
                  <a:srgbClr val="0D0D0D"/>
                </a:solidFill>
                <a:effectLst/>
                <a:latin typeface="Times New Roman" panose="02020603050405020304" pitchFamily="18" charset="0"/>
                <a:cs typeface="Times New Roman" panose="02020603050405020304" pitchFamily="18" charset="0"/>
              </a:rPr>
              <a:t>This project discusses the importance of early disease detection , the role of machine learning in healthcare, and the motivation behind the project. It also outlines the objectives and scope of the study.</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000EBDF4-3413-FCF9-2E25-9A254A61F23E}"/>
              </a:ext>
            </a:extLst>
          </p:cNvPr>
          <p:cNvSpPr>
            <a:spLocks noGrp="1"/>
          </p:cNvSpPr>
          <p:nvPr>
            <p:ph idx="10"/>
          </p:nvPr>
        </p:nvSpPr>
        <p:spPr>
          <a:xfrm>
            <a:off x="7763257" y="1029081"/>
            <a:ext cx="3310128" cy="465582"/>
          </a:xfrm>
        </p:spPr>
        <p:txBody>
          <a:bodyPr/>
          <a:lstStyle/>
          <a:p>
            <a:r>
              <a:rPr lang="en-US" sz="3200"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E25908-BB26-870A-DBA3-3C09B803ADBE}"/>
              </a:ext>
            </a:extLst>
          </p:cNvPr>
          <p:cNvSpPr>
            <a:spLocks noGrp="1"/>
          </p:cNvSpPr>
          <p:nvPr>
            <p:ph type="sldNum" sz="quarter" idx="4"/>
          </p:nvPr>
        </p:nvSpPr>
        <p:spPr/>
        <p:txBody>
          <a:bodyPr/>
          <a:lstStyle/>
          <a:p>
            <a:fld id="{58FB4751-880F-D840-AAA9-3A15815CC996}" type="slidenum">
              <a:rPr lang="en-US" smtClean="0"/>
              <a:pPr/>
              <a:t>5</a:t>
            </a:fld>
            <a:endParaRPr lang="en-US" dirty="0"/>
          </a:p>
        </p:txBody>
      </p:sp>
      <p:sp>
        <p:nvSpPr>
          <p:cNvPr id="4" name="TextBox 3">
            <a:extLst>
              <a:ext uri="{FF2B5EF4-FFF2-40B4-BE49-F238E27FC236}">
                <a16:creationId xmlns:a16="http://schemas.microsoft.com/office/drawing/2014/main" id="{8E4FF8FF-7A92-B8CC-23DF-624E25562C94}"/>
              </a:ext>
            </a:extLst>
          </p:cNvPr>
          <p:cNvSpPr txBox="1"/>
          <p:nvPr/>
        </p:nvSpPr>
        <p:spPr>
          <a:xfrm>
            <a:off x="829818" y="418838"/>
            <a:ext cx="6103620" cy="830997"/>
          </a:xfrm>
          <a:prstGeom prst="rect">
            <a:avLst/>
          </a:prstGeom>
          <a:noFill/>
        </p:spPr>
        <p:txBody>
          <a:bodyPr wrap="square">
            <a:spAutoFit/>
          </a:bodyPr>
          <a:lstStyle/>
          <a:p>
            <a:r>
              <a:rPr lang="en-IN" sz="4800" dirty="0">
                <a:solidFill>
                  <a:schemeClr val="tx1">
                    <a:lumMod val="50000"/>
                  </a:schemeClr>
                </a:solidFill>
                <a:latin typeface="Times New Roman" panose="02020603050405020304" pitchFamily="18" charset="0"/>
                <a:cs typeface="Times New Roman" panose="02020603050405020304" pitchFamily="18" charset="0"/>
              </a:rPr>
              <a:t>Approach</a:t>
            </a:r>
          </a:p>
        </p:txBody>
      </p:sp>
      <p:sp>
        <p:nvSpPr>
          <p:cNvPr id="6" name="TextBox 5">
            <a:extLst>
              <a:ext uri="{FF2B5EF4-FFF2-40B4-BE49-F238E27FC236}">
                <a16:creationId xmlns:a16="http://schemas.microsoft.com/office/drawing/2014/main" id="{2CD31527-2D47-9CCD-C0EF-917EFACB020A}"/>
              </a:ext>
            </a:extLst>
          </p:cNvPr>
          <p:cNvSpPr txBox="1"/>
          <p:nvPr/>
        </p:nvSpPr>
        <p:spPr>
          <a:xfrm>
            <a:off x="704088" y="2451586"/>
            <a:ext cx="9729216" cy="1723549"/>
          </a:xfrm>
          <a:prstGeom prst="rect">
            <a:avLst/>
          </a:prstGeom>
          <a:noFill/>
        </p:spPr>
        <p:txBody>
          <a:bodyPr wrap="square">
            <a:spAutoFit/>
          </a:bodyPr>
          <a:lstStyle/>
          <a:p>
            <a:pPr marL="0" indent="0">
              <a:buNone/>
            </a:pPr>
            <a:r>
              <a:rPr lang="en-US" sz="1600" b="1" u="sng" dirty="0">
                <a:solidFill>
                  <a:schemeClr val="tx1">
                    <a:lumMod val="50000"/>
                  </a:schemeClr>
                </a:solidFill>
                <a:latin typeface="Times New Roman" panose="02020603050405020304" pitchFamily="18" charset="0"/>
                <a:cs typeface="Times New Roman" panose="02020603050405020304" pitchFamily="18" charset="0"/>
              </a:rPr>
              <a:t>TOOLS</a:t>
            </a:r>
            <a:r>
              <a:rPr lang="en-US" sz="1800" b="1" u="sng" dirty="0">
                <a:solidFill>
                  <a:schemeClr val="tx1">
                    <a:lumMod val="50000"/>
                  </a:schemeClr>
                </a:solidFill>
                <a:latin typeface="Times New Roman" panose="02020603050405020304" pitchFamily="18" charset="0"/>
                <a:cs typeface="Times New Roman" panose="02020603050405020304" pitchFamily="18" charset="0"/>
              </a:rPr>
              <a:t>:</a:t>
            </a:r>
          </a:p>
          <a:p>
            <a:pPr marL="0" indent="0">
              <a:buNone/>
            </a:pPr>
            <a:r>
              <a:rPr lang="en-US" sz="1800" dirty="0">
                <a:solidFill>
                  <a:schemeClr val="tx1">
                    <a:lumMod val="50000"/>
                  </a:schemeClr>
                </a:solidFill>
                <a:latin typeface="Times New Roman" panose="02020603050405020304" pitchFamily="18" charset="0"/>
                <a:cs typeface="Times New Roman" panose="02020603050405020304" pitchFamily="18" charset="0"/>
              </a:rPr>
              <a:t>Python, Scikit-Learn, Pandas, NumPy, Matplotlib, Seaborn, </a:t>
            </a:r>
            <a:r>
              <a:rPr lang="en-US" sz="1800" dirty="0" err="1">
                <a:solidFill>
                  <a:schemeClr val="tx1">
                    <a:lumMod val="50000"/>
                  </a:schemeClr>
                </a:solidFill>
                <a:latin typeface="Times New Roman" panose="02020603050405020304" pitchFamily="18" charset="0"/>
                <a:cs typeface="Times New Roman" panose="02020603050405020304" pitchFamily="18" charset="0"/>
              </a:rPr>
              <a:t>Jupyter</a:t>
            </a:r>
            <a:r>
              <a:rPr lang="en-US" sz="1800" dirty="0">
                <a:solidFill>
                  <a:schemeClr val="tx1">
                    <a:lumMod val="50000"/>
                  </a:schemeClr>
                </a:solidFill>
                <a:latin typeface="Times New Roman" panose="02020603050405020304" pitchFamily="18" charset="0"/>
                <a:cs typeface="Times New Roman" panose="02020603050405020304" pitchFamily="18" charset="0"/>
              </a:rPr>
              <a:t> notebook, Git.</a:t>
            </a:r>
          </a:p>
          <a:p>
            <a:pPr marL="0" indent="0">
              <a:buNone/>
            </a:pPr>
            <a:endParaRPr lang="en-US" dirty="0">
              <a:solidFill>
                <a:schemeClr val="tx1">
                  <a:lumMod val="50000"/>
                </a:schemeClr>
              </a:solidFill>
            </a:endParaRPr>
          </a:p>
          <a:p>
            <a:pPr marL="0" indent="0">
              <a:buNone/>
            </a:pPr>
            <a:r>
              <a:rPr lang="en-US" sz="1600" b="1" u="sng" dirty="0">
                <a:solidFill>
                  <a:schemeClr val="tx1">
                    <a:lumMod val="50000"/>
                  </a:schemeClr>
                </a:solidFill>
                <a:latin typeface="Times New Roman" panose="02020603050405020304" pitchFamily="18" charset="0"/>
                <a:cs typeface="Times New Roman" panose="02020603050405020304" pitchFamily="18" charset="0"/>
              </a:rPr>
              <a:t>TECHNIQUES:</a:t>
            </a:r>
          </a:p>
          <a:p>
            <a:pPr marL="0" indent="0">
              <a:buNone/>
            </a:pPr>
            <a:r>
              <a:rPr lang="en-US" sz="1800" dirty="0">
                <a:solidFill>
                  <a:schemeClr val="tx1">
                    <a:lumMod val="50000"/>
                  </a:schemeClr>
                </a:solidFill>
                <a:latin typeface="Times New Roman" panose="02020603050405020304" pitchFamily="18" charset="0"/>
                <a:cs typeface="Times New Roman" panose="02020603050405020304" pitchFamily="18" charset="0"/>
              </a:rPr>
              <a:t>Machine Learning Algorithms, Data Manipulation, Data Visualization, Model Deployment, Code Documentation</a:t>
            </a:r>
            <a:r>
              <a:rPr lang="en-US" sz="1800" b="1" dirty="0">
                <a:solidFill>
                  <a:schemeClr val="tx1">
                    <a:lumMod val="5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58142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D37BFD-F658-642E-655B-AEB443876CCF}"/>
              </a:ext>
            </a:extLst>
          </p:cNvPr>
          <p:cNvSpPr txBox="1"/>
          <p:nvPr/>
        </p:nvSpPr>
        <p:spPr>
          <a:xfrm>
            <a:off x="749808" y="1502825"/>
            <a:ext cx="10094976" cy="4093428"/>
          </a:xfrm>
          <a:prstGeom prst="rect">
            <a:avLst/>
          </a:prstGeom>
          <a:noFill/>
        </p:spPr>
        <p:txBody>
          <a:bodyPr wrap="square">
            <a:spAutoFit/>
          </a:bodyPr>
          <a:lstStyle/>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0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Accuracy</a:t>
            </a:r>
            <a:r>
              <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To measure the overall correctness of disease predictions made by the model.</a:t>
            </a: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0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Precision</a:t>
            </a:r>
            <a:r>
              <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To assess the proportion of true positive predictions among all positive predictions made by the model.</a:t>
            </a: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0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Recall</a:t>
            </a:r>
            <a:r>
              <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To evaluate the ability of the model to correctly identify all relevant instances of diseases.</a:t>
            </a: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0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F1-score</a:t>
            </a:r>
            <a:r>
              <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To combine precision and recall metrics to provide a balanced evaluation of the model's performance.</a:t>
            </a: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0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Cross-Validation</a:t>
            </a:r>
            <a:r>
              <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To ensure the model's generalization ability by validating its performance on multiple subsets of the dataset.</a:t>
            </a:r>
          </a:p>
        </p:txBody>
      </p:sp>
      <p:sp>
        <p:nvSpPr>
          <p:cNvPr id="9" name="TextBox 8">
            <a:extLst>
              <a:ext uri="{FF2B5EF4-FFF2-40B4-BE49-F238E27FC236}">
                <a16:creationId xmlns:a16="http://schemas.microsoft.com/office/drawing/2014/main" id="{49FC4305-7F6C-E284-C9BA-D9872C9B643E}"/>
              </a:ext>
            </a:extLst>
          </p:cNvPr>
          <p:cNvSpPr txBox="1"/>
          <p:nvPr/>
        </p:nvSpPr>
        <p:spPr>
          <a:xfrm>
            <a:off x="939546" y="798314"/>
            <a:ext cx="6103620" cy="584775"/>
          </a:xfrm>
          <a:prstGeom prst="rect">
            <a:avLst/>
          </a:prstGeom>
          <a:noFill/>
        </p:spPr>
        <p:txBody>
          <a:bodyPr wrap="square">
            <a:spAutoFit/>
          </a:bodyPr>
          <a:lstStyle/>
          <a:p>
            <a:r>
              <a:rPr lang="en-IN" sz="3200" b="1" i="0" dirty="0">
                <a:solidFill>
                  <a:srgbClr val="0D0D0D"/>
                </a:solidFill>
                <a:effectLst/>
                <a:latin typeface="Times New Roman" panose="02020603050405020304" pitchFamily="18" charset="0"/>
                <a:cs typeface="Times New Roman" panose="02020603050405020304" pitchFamily="18" charset="0"/>
              </a:rPr>
              <a:t>Methodology:</a:t>
            </a:r>
            <a:endParaRPr lang="en-IN" sz="3200" dirty="0"/>
          </a:p>
        </p:txBody>
      </p:sp>
    </p:spTree>
    <p:extLst>
      <p:ext uri="{BB962C8B-B14F-4D97-AF65-F5344CB8AC3E}">
        <p14:creationId xmlns:p14="http://schemas.microsoft.com/office/powerpoint/2010/main" val="328960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9C76C2-47EC-3041-621C-856F1E2789CE}"/>
              </a:ext>
            </a:extLst>
          </p:cNvPr>
          <p:cNvPicPr>
            <a:picLocks noChangeAspect="1"/>
          </p:cNvPicPr>
          <p:nvPr/>
        </p:nvPicPr>
        <p:blipFill rotWithShape="1">
          <a:blip r:embed="rId2"/>
          <a:srcRect t="5932" b="7485"/>
          <a:stretch/>
        </p:blipFill>
        <p:spPr>
          <a:xfrm>
            <a:off x="733349" y="319884"/>
            <a:ext cx="10725302" cy="6218231"/>
          </a:xfrm>
          <a:prstGeom prst="rect">
            <a:avLst/>
          </a:prstGeom>
        </p:spPr>
      </p:pic>
    </p:spTree>
    <p:extLst>
      <p:ext uri="{BB962C8B-B14F-4D97-AF65-F5344CB8AC3E}">
        <p14:creationId xmlns:p14="http://schemas.microsoft.com/office/powerpoint/2010/main" val="3169045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84E1C9-9C62-1698-9BA3-AF45BE7D300D}"/>
              </a:ext>
            </a:extLst>
          </p:cNvPr>
          <p:cNvSpPr>
            <a:spLocks noGrp="1"/>
          </p:cNvSpPr>
          <p:nvPr>
            <p:ph sz="quarter" idx="10"/>
          </p:nvPr>
        </p:nvSpPr>
        <p:spPr>
          <a:xfrm>
            <a:off x="365760" y="914400"/>
            <a:ext cx="10908792" cy="5157216"/>
          </a:xfrm>
        </p:spPr>
        <p:txBody>
          <a:bodyPr>
            <a:normAutofit fontScale="47500" lnSpcReduction="20000"/>
          </a:bodyPr>
          <a:lstStyle/>
          <a:p>
            <a:pPr algn="l">
              <a:buFont typeface="+mj-lt"/>
              <a:buAutoNum type="arabicPeriod"/>
            </a:pPr>
            <a:r>
              <a:rPr lang="en-US" sz="4500" b="1" i="0" dirty="0">
                <a:solidFill>
                  <a:srgbClr val="0D0D0D"/>
                </a:solidFill>
                <a:effectLst/>
                <a:latin typeface="Times New Roman" panose="02020603050405020304" pitchFamily="18" charset="0"/>
                <a:cs typeface="Times New Roman" panose="02020603050405020304" pitchFamily="18" charset="0"/>
              </a:rPr>
              <a:t>Data Collection: </a:t>
            </a:r>
            <a:r>
              <a:rPr lang="en-US" sz="4500" b="0" i="0" dirty="0">
                <a:solidFill>
                  <a:srgbClr val="0D0D0D"/>
                </a:solidFill>
                <a:effectLst/>
                <a:latin typeface="Times New Roman" panose="02020603050405020304" pitchFamily="18" charset="0"/>
                <a:cs typeface="Times New Roman" panose="02020603050405020304" pitchFamily="18" charset="0"/>
              </a:rPr>
              <a:t>Gather a comprehensive dataset comprising various patient attributes such as age, gender, medical history, symptoms, and diagnostic test results.</a:t>
            </a:r>
          </a:p>
          <a:p>
            <a:pPr algn="l">
              <a:buFont typeface="+mj-lt"/>
              <a:buAutoNum type="arabicPeriod"/>
            </a:pPr>
            <a:r>
              <a:rPr lang="en-US" sz="4500" b="1" i="0" dirty="0">
                <a:solidFill>
                  <a:srgbClr val="0D0D0D"/>
                </a:solidFill>
                <a:effectLst/>
                <a:latin typeface="Times New Roman" panose="02020603050405020304" pitchFamily="18" charset="0"/>
                <a:cs typeface="Times New Roman" panose="02020603050405020304" pitchFamily="18" charset="0"/>
              </a:rPr>
              <a:t>Data Preprocessing: </a:t>
            </a:r>
            <a:r>
              <a:rPr lang="en-US" sz="4500" b="0" i="0" dirty="0">
                <a:solidFill>
                  <a:srgbClr val="0D0D0D"/>
                </a:solidFill>
                <a:effectLst/>
                <a:latin typeface="Times New Roman" panose="02020603050405020304" pitchFamily="18" charset="0"/>
                <a:cs typeface="Times New Roman" panose="02020603050405020304" pitchFamily="18" charset="0"/>
              </a:rPr>
              <a:t>Cleanse and preprocess the dataset to handle missing values, outliers, and ensure uniformity in data formats.</a:t>
            </a:r>
          </a:p>
          <a:p>
            <a:pPr algn="l">
              <a:buFont typeface="+mj-lt"/>
              <a:buAutoNum type="arabicPeriod"/>
            </a:pPr>
            <a:r>
              <a:rPr lang="en-US" sz="4500" b="1" i="0" dirty="0">
                <a:solidFill>
                  <a:srgbClr val="0D0D0D"/>
                </a:solidFill>
                <a:effectLst/>
                <a:latin typeface="Times New Roman" panose="02020603050405020304" pitchFamily="18" charset="0"/>
                <a:cs typeface="Times New Roman" panose="02020603050405020304" pitchFamily="18" charset="0"/>
              </a:rPr>
              <a:t>Feature Selection: </a:t>
            </a:r>
            <a:r>
              <a:rPr lang="en-US" sz="4500" b="0" i="0" dirty="0">
                <a:solidFill>
                  <a:srgbClr val="0D0D0D"/>
                </a:solidFill>
                <a:effectLst/>
                <a:latin typeface="Times New Roman" panose="02020603050405020304" pitchFamily="18" charset="0"/>
                <a:cs typeface="Times New Roman" panose="02020603050405020304" pitchFamily="18" charset="0"/>
              </a:rPr>
              <a:t>Identify relevant features that contribute significantly to disease prediction while minimizing dimensionality.</a:t>
            </a:r>
          </a:p>
          <a:p>
            <a:pPr algn="l">
              <a:buFont typeface="+mj-lt"/>
              <a:buAutoNum type="arabicPeriod"/>
            </a:pPr>
            <a:r>
              <a:rPr lang="en-US" sz="4500" b="1" i="0" dirty="0">
                <a:solidFill>
                  <a:srgbClr val="0D0D0D"/>
                </a:solidFill>
                <a:effectLst/>
                <a:latin typeface="Times New Roman" panose="02020603050405020304" pitchFamily="18" charset="0"/>
                <a:cs typeface="Times New Roman" panose="02020603050405020304" pitchFamily="18" charset="0"/>
              </a:rPr>
              <a:t>Model Selection: </a:t>
            </a:r>
            <a:r>
              <a:rPr lang="en-US" sz="4500" b="0" i="0" dirty="0">
                <a:solidFill>
                  <a:srgbClr val="0D0D0D"/>
                </a:solidFill>
                <a:effectLst/>
                <a:latin typeface="Times New Roman" panose="02020603050405020304" pitchFamily="18" charset="0"/>
                <a:cs typeface="Times New Roman" panose="02020603050405020304" pitchFamily="18" charset="0"/>
              </a:rPr>
              <a:t>Experiment with different machine learning algorithms such as logistic regression, decision trees, random forests, support vector machines (SVM), and neural networks to determine the most suitable model for disease prediction.</a:t>
            </a:r>
          </a:p>
          <a:p>
            <a:pPr algn="l">
              <a:buFont typeface="+mj-lt"/>
              <a:buAutoNum type="arabicPeriod"/>
            </a:pPr>
            <a:r>
              <a:rPr lang="en-US" sz="4500" b="1" i="0" dirty="0">
                <a:solidFill>
                  <a:srgbClr val="0D0D0D"/>
                </a:solidFill>
                <a:effectLst/>
                <a:latin typeface="Times New Roman" panose="02020603050405020304" pitchFamily="18" charset="0"/>
                <a:cs typeface="Times New Roman" panose="02020603050405020304" pitchFamily="18" charset="0"/>
              </a:rPr>
              <a:t>Model Training: </a:t>
            </a:r>
            <a:r>
              <a:rPr lang="en-US" sz="4500" b="0" i="0" dirty="0">
                <a:solidFill>
                  <a:srgbClr val="0D0D0D"/>
                </a:solidFill>
                <a:effectLst/>
                <a:latin typeface="Times New Roman" panose="02020603050405020304" pitchFamily="18" charset="0"/>
                <a:cs typeface="Times New Roman" panose="02020603050405020304" pitchFamily="18" charset="0"/>
              </a:rPr>
              <a:t>Train the selected machine learning model on the preprocessed dataset, optimizing hyperparameters to improve performance.</a:t>
            </a:r>
          </a:p>
          <a:p>
            <a:pPr algn="l">
              <a:buFont typeface="+mj-lt"/>
              <a:buAutoNum type="arabicPeriod"/>
            </a:pPr>
            <a:r>
              <a:rPr lang="en-US" sz="4500" b="1" i="0" dirty="0">
                <a:solidFill>
                  <a:srgbClr val="0D0D0D"/>
                </a:solidFill>
                <a:effectLst/>
                <a:latin typeface="Times New Roman" panose="02020603050405020304" pitchFamily="18" charset="0"/>
                <a:cs typeface="Times New Roman" panose="02020603050405020304" pitchFamily="18" charset="0"/>
              </a:rPr>
              <a:t>Model Evaluation: </a:t>
            </a:r>
            <a:r>
              <a:rPr lang="en-US" sz="4500" b="0" i="0" dirty="0">
                <a:solidFill>
                  <a:srgbClr val="0D0D0D"/>
                </a:solidFill>
                <a:effectLst/>
                <a:latin typeface="Times New Roman" panose="02020603050405020304" pitchFamily="18" charset="0"/>
                <a:cs typeface="Times New Roman" panose="02020603050405020304" pitchFamily="18" charset="0"/>
              </a:rPr>
              <a:t>Assess the performance of the trained model using evaluation metrics such as accuracy, precision, recall, and F1-score.</a:t>
            </a:r>
          </a:p>
          <a:p>
            <a:pPr algn="l">
              <a:buFont typeface="+mj-lt"/>
              <a:buAutoNum type="arabicPeriod"/>
            </a:pPr>
            <a:r>
              <a:rPr lang="en-US" sz="4500" b="1" i="0" dirty="0">
                <a:solidFill>
                  <a:srgbClr val="0D0D0D"/>
                </a:solidFill>
                <a:effectLst/>
                <a:latin typeface="Times New Roman" panose="02020603050405020304" pitchFamily="18" charset="0"/>
                <a:cs typeface="Times New Roman" panose="02020603050405020304" pitchFamily="18" charset="0"/>
              </a:rPr>
              <a:t>Deployment: </a:t>
            </a:r>
            <a:r>
              <a:rPr lang="en-US" sz="4500" b="0" i="0" dirty="0">
                <a:solidFill>
                  <a:srgbClr val="0D0D0D"/>
                </a:solidFill>
                <a:effectLst/>
                <a:latin typeface="Times New Roman" panose="02020603050405020304" pitchFamily="18" charset="0"/>
                <a:cs typeface="Times New Roman" panose="02020603050405020304" pitchFamily="18" charset="0"/>
              </a:rPr>
              <a:t>Deploy the trained model in a user-friendly interface for healthcare professionals to input patient data and obtain disease predictions in real-time.</a:t>
            </a:r>
          </a:p>
          <a:p>
            <a:endParaRPr lang="en-IN" dirty="0"/>
          </a:p>
        </p:txBody>
      </p:sp>
    </p:spTree>
    <p:extLst>
      <p:ext uri="{BB962C8B-B14F-4D97-AF65-F5344CB8AC3E}">
        <p14:creationId xmlns:p14="http://schemas.microsoft.com/office/powerpoint/2010/main" val="1966913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ACF0-86BD-7E5F-374D-DB5826FA1805}"/>
              </a:ext>
            </a:extLst>
          </p:cNvPr>
          <p:cNvSpPr>
            <a:spLocks noGrp="1"/>
          </p:cNvSpPr>
          <p:nvPr>
            <p:ph type="title"/>
          </p:nvPr>
        </p:nvSpPr>
        <p:spPr>
          <a:xfrm>
            <a:off x="530352" y="548640"/>
            <a:ext cx="10360152" cy="914400"/>
          </a:xfrm>
        </p:spPr>
        <p:txBody>
          <a:bodyPr/>
          <a:lstStyle/>
          <a:p>
            <a:r>
              <a:rPr lang="en-IN" dirty="0">
                <a:latin typeface="Times New Roman" panose="02020603050405020304" pitchFamily="18" charset="0"/>
                <a:cs typeface="Times New Roman" panose="02020603050405020304" pitchFamily="18" charset="0"/>
              </a:rPr>
              <a:t>ABOUT DATASET</a:t>
            </a:r>
          </a:p>
        </p:txBody>
      </p:sp>
      <p:sp>
        <p:nvSpPr>
          <p:cNvPr id="6" name="TextBox 5">
            <a:extLst>
              <a:ext uri="{FF2B5EF4-FFF2-40B4-BE49-F238E27FC236}">
                <a16:creationId xmlns:a16="http://schemas.microsoft.com/office/drawing/2014/main" id="{D060ED34-2EB7-BC45-254B-4138811754FC}"/>
              </a:ext>
            </a:extLst>
          </p:cNvPr>
          <p:cNvSpPr txBox="1"/>
          <p:nvPr/>
        </p:nvSpPr>
        <p:spPr>
          <a:xfrm>
            <a:off x="667512" y="2128760"/>
            <a:ext cx="3758184" cy="3477875"/>
          </a:xfrm>
          <a:prstGeom prst="rect">
            <a:avLst/>
          </a:prstGeom>
          <a:noFill/>
        </p:spPr>
        <p:txBody>
          <a:bodyPr wrap="square">
            <a:spAutoFit/>
          </a:bodyPr>
          <a:lstStyle/>
          <a:p>
            <a:r>
              <a:rPr lang="en-US" sz="2000" b="0" i="0" dirty="0">
                <a:solidFill>
                  <a:srgbClr val="0D0D0D"/>
                </a:solidFill>
                <a:effectLst/>
                <a:latin typeface="Times New Roman" panose="02020603050405020304" pitchFamily="18" charset="0"/>
                <a:cs typeface="Times New Roman" panose="02020603050405020304" pitchFamily="18" charset="0"/>
              </a:rPr>
              <a:t>The dataset used in this project consists of anonymized patient records collected from healthcare institutions. It includes demographic information, medical history, laboratory test results, and diagnosed diseases. The dataset is sufficiently large and diverse to encompass a wide range of medical conditions, ensuring the robustness of the predictive model.</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1493990-EBD7-29B2-D907-2BF4893CAE15}"/>
              </a:ext>
            </a:extLst>
          </p:cNvPr>
          <p:cNvPicPr>
            <a:picLocks noChangeAspect="1"/>
          </p:cNvPicPr>
          <p:nvPr/>
        </p:nvPicPr>
        <p:blipFill rotWithShape="1">
          <a:blip r:embed="rId2"/>
          <a:srcRect l="14705" t="21334" r="12930" b="5334"/>
          <a:stretch/>
        </p:blipFill>
        <p:spPr>
          <a:xfrm>
            <a:off x="4672584" y="1463040"/>
            <a:ext cx="7360920" cy="4965192"/>
          </a:xfrm>
          <a:prstGeom prst="rect">
            <a:avLst/>
          </a:prstGeom>
        </p:spPr>
      </p:pic>
    </p:spTree>
    <p:extLst>
      <p:ext uri="{BB962C8B-B14F-4D97-AF65-F5344CB8AC3E}">
        <p14:creationId xmlns:p14="http://schemas.microsoft.com/office/powerpoint/2010/main" val="3009741332"/>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249AD37-9510-4A2D-B790-12C439A83F9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 presentation</Template>
  <TotalTime>180</TotalTime>
  <Words>655</Words>
  <Application>Microsoft Office PowerPoint</Application>
  <PresentationFormat>Widescreen</PresentationFormat>
  <Paragraphs>63</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Courier New</vt:lpstr>
      <vt:lpstr>Gill Sans Nova Light</vt:lpstr>
      <vt:lpstr>Sagona Book</vt:lpstr>
      <vt:lpstr>Times New Roman</vt:lpstr>
      <vt:lpstr>Custom</vt:lpstr>
      <vt:lpstr>Disease Prediction Using Machine Learning</vt:lpstr>
      <vt:lpstr>Agenda</vt:lpstr>
      <vt:lpstr>Executive Summary or Abstract     The executive summary provides a concise overview of the entire project, summarizing its objectives, methodology, key findings, and recommendations. It highlights the significance of disease prediction using machine learning techniques and outlines the main contributions of the project.</vt:lpstr>
      <vt:lpstr> This project discusses the importance of early disease detection , the role of machine learning in healthcare, and the motivation behind the project. It also outlines the objectives and scope of the study. </vt:lpstr>
      <vt:lpstr>PowerPoint Presentation</vt:lpstr>
      <vt:lpstr>PowerPoint Presentation</vt:lpstr>
      <vt:lpstr>PowerPoint Presentation</vt:lpstr>
      <vt:lpstr>PowerPoint Presentation</vt:lpstr>
      <vt:lpstr>ABOUT DATASET</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Disease Prediction Using Machine Learning</dc:title>
  <dc:creator>anusha katapally</dc:creator>
  <cp:lastModifiedBy>KAVYASREE MOKTALA</cp:lastModifiedBy>
  <cp:revision>2</cp:revision>
  <dcterms:created xsi:type="dcterms:W3CDTF">2024-04-26T21:46:42Z</dcterms:created>
  <dcterms:modified xsi:type="dcterms:W3CDTF">2024-05-03T22:46:45Z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